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6858000" cx="12192000"/>
  <p:notesSz cx="6858000" cy="9144000"/>
  <p:embeddedFontLst>
    <p:embeddedFont>
      <p:font typeface="Urbanist Medium"/>
      <p:regular r:id="rId17"/>
      <p:bold r:id="rId18"/>
      <p:italic r:id="rId19"/>
      <p:boldItalic r:id="rId20"/>
    </p:embeddedFont>
    <p:embeddedFont>
      <p:font typeface="Urbanist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UrbanistMedium-boldItalic.fntdata"/><Relationship Id="rId11" Type="http://schemas.openxmlformats.org/officeDocument/2006/relationships/slide" Target="slides/slide6.xml"/><Relationship Id="rId22" Type="http://schemas.openxmlformats.org/officeDocument/2006/relationships/font" Target="fonts/Urbanist-bold.fntdata"/><Relationship Id="rId10" Type="http://schemas.openxmlformats.org/officeDocument/2006/relationships/slide" Target="slides/slide5.xml"/><Relationship Id="rId21" Type="http://schemas.openxmlformats.org/officeDocument/2006/relationships/font" Target="fonts/Urbanist-regular.fntdata"/><Relationship Id="rId13" Type="http://schemas.openxmlformats.org/officeDocument/2006/relationships/slide" Target="slides/slide8.xml"/><Relationship Id="rId24" Type="http://schemas.openxmlformats.org/officeDocument/2006/relationships/font" Target="fonts/Urbanist-boldItalic.fntdata"/><Relationship Id="rId12" Type="http://schemas.openxmlformats.org/officeDocument/2006/relationships/slide" Target="slides/slide7.xml"/><Relationship Id="rId23" Type="http://schemas.openxmlformats.org/officeDocument/2006/relationships/font" Target="fonts/Urbanist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UrbanistMedium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UrbanistMedium-italic.fntdata"/><Relationship Id="rId6" Type="http://schemas.openxmlformats.org/officeDocument/2006/relationships/slide" Target="slides/slide1.xml"/><Relationship Id="rId18" Type="http://schemas.openxmlformats.org/officeDocument/2006/relationships/font" Target="fonts/UrbanistMedium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310cd9777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310cd977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Relationship Id="rId4" Type="http://schemas.openxmlformats.org/officeDocument/2006/relationships/image" Target="../media/image2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8.png"/><Relationship Id="rId11" Type="http://schemas.openxmlformats.org/officeDocument/2006/relationships/image" Target="../media/image10.png"/><Relationship Id="rId10" Type="http://schemas.openxmlformats.org/officeDocument/2006/relationships/image" Target="../media/image6.png"/><Relationship Id="rId12" Type="http://schemas.openxmlformats.org/officeDocument/2006/relationships/image" Target="../media/image5.png"/><Relationship Id="rId9" Type="http://schemas.openxmlformats.org/officeDocument/2006/relationships/image" Target="../media/image2.png"/><Relationship Id="rId5" Type="http://schemas.openxmlformats.org/officeDocument/2006/relationships/image" Target="../media/image25.png"/><Relationship Id="rId6" Type="http://schemas.openxmlformats.org/officeDocument/2006/relationships/image" Target="../media/image14.png"/><Relationship Id="rId7" Type="http://schemas.openxmlformats.org/officeDocument/2006/relationships/image" Target="../media/image1.png"/><Relationship Id="rId8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5" Type="http://schemas.openxmlformats.org/officeDocument/2006/relationships/image" Target="../media/image11.png"/><Relationship Id="rId6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12.png"/><Relationship Id="rId9" Type="http://schemas.openxmlformats.org/officeDocument/2006/relationships/image" Target="../media/image7.png"/><Relationship Id="rId5" Type="http://schemas.openxmlformats.org/officeDocument/2006/relationships/image" Target="../media/image16.png"/><Relationship Id="rId6" Type="http://schemas.openxmlformats.org/officeDocument/2006/relationships/image" Target="../media/image15.png"/><Relationship Id="rId7" Type="http://schemas.openxmlformats.org/officeDocument/2006/relationships/image" Target="../media/image21.png"/><Relationship Id="rId8" Type="http://schemas.openxmlformats.org/officeDocument/2006/relationships/image" Target="../media/image1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Relationship Id="rId4" Type="http://schemas.openxmlformats.org/officeDocument/2006/relationships/image" Target="../media/image8.png"/><Relationship Id="rId5" Type="http://schemas.openxmlformats.org/officeDocument/2006/relationships/image" Target="../media/image25.png"/><Relationship Id="rId6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Relationship Id="rId4" Type="http://schemas.openxmlformats.org/officeDocument/2006/relationships/image" Target="../media/image32.png"/><Relationship Id="rId11" Type="http://schemas.openxmlformats.org/officeDocument/2006/relationships/image" Target="../media/image30.png"/><Relationship Id="rId10" Type="http://schemas.openxmlformats.org/officeDocument/2006/relationships/image" Target="../media/image22.png"/><Relationship Id="rId12" Type="http://schemas.openxmlformats.org/officeDocument/2006/relationships/image" Target="../media/image19.png"/><Relationship Id="rId9" Type="http://schemas.openxmlformats.org/officeDocument/2006/relationships/image" Target="../media/image27.png"/><Relationship Id="rId5" Type="http://schemas.openxmlformats.org/officeDocument/2006/relationships/image" Target="../media/image18.png"/><Relationship Id="rId6" Type="http://schemas.openxmlformats.org/officeDocument/2006/relationships/image" Target="../media/image23.png"/><Relationship Id="rId7" Type="http://schemas.openxmlformats.org/officeDocument/2006/relationships/image" Target="../media/image31.png"/><Relationship Id="rId8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295275" y="2335559"/>
            <a:ext cx="1160145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Bezpečnost dat: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60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Šifrování a zálohování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571500" y="4202459"/>
            <a:ext cx="11049000" cy="10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Jak nepřijít o své fotky z instáče, seminárky a účty ve hrách.</a:t>
            </a:r>
            <a:endParaRPr b="0" i="0" sz="1800" u="none" cap="none" strike="noStrike">
              <a:solidFill>
                <a:srgbClr val="DAFFDE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DAFFDE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Ing. Jiří Šilhán</a:t>
            </a:r>
            <a:endParaRPr sz="1800">
              <a:solidFill>
                <a:srgbClr val="DAFFDE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03" name="Google Shape;20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4" name="Google Shape;204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581150"/>
            <a:ext cx="5238750" cy="4705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5" name="Google Shape;205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0" y="1581150"/>
            <a:ext cx="5238750" cy="470535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2"/>
          <p:cNvSpPr txBox="1"/>
          <p:nvPr/>
        </p:nvSpPr>
        <p:spPr>
          <a:xfrm>
            <a:off x="571500" y="571500"/>
            <a:ext cx="1160145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125" u="none" cap="none" strike="noStrik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Pozor na </a:t>
            </a:r>
            <a:r>
              <a:rPr b="1" i="0" lang="en-US" sz="4125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dva omyly</a:t>
            </a:r>
            <a:endParaRPr/>
          </a:p>
        </p:txBody>
      </p:sp>
      <p:sp>
        <p:nvSpPr>
          <p:cNvPr id="207" name="Google Shape;207;p22"/>
          <p:cNvSpPr txBox="1"/>
          <p:nvPr/>
        </p:nvSpPr>
        <p:spPr>
          <a:xfrm>
            <a:off x="1047750" y="3000375"/>
            <a:ext cx="4500562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7625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Automatika = Kámoš</a:t>
            </a:r>
            <a:endParaRPr/>
          </a:p>
        </p:txBody>
      </p:sp>
      <p:sp>
        <p:nvSpPr>
          <p:cNvPr id="208" name="Google Shape;208;p22"/>
          <p:cNvSpPr txBox="1"/>
          <p:nvPr/>
        </p:nvSpPr>
        <p:spPr>
          <a:xfrm>
            <a:off x="1047750" y="3467100"/>
            <a:ext cx="428625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DAFFDE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Nespoléhej se na svou vlastní paměť. Nikdo nerad zálohuje ručně. Zapni si automatické zálohování na mobilu. Až ti spadne na zem, stačí koupit nový a jen se přihlásit.</a:t>
            </a:r>
            <a:endParaRPr/>
          </a:p>
        </p:txBody>
      </p:sp>
      <p:sp>
        <p:nvSpPr>
          <p:cNvPr id="209" name="Google Shape;209;p22"/>
          <p:cNvSpPr txBox="1"/>
          <p:nvPr/>
        </p:nvSpPr>
        <p:spPr>
          <a:xfrm>
            <a:off x="6858000" y="3000375"/>
            <a:ext cx="4500562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0957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Synchro NENÍ záloha!</a:t>
            </a:r>
            <a:endParaRPr/>
          </a:p>
        </p:txBody>
      </p:sp>
      <p:sp>
        <p:nvSpPr>
          <p:cNvPr id="210" name="Google Shape;210;p22"/>
          <p:cNvSpPr txBox="1"/>
          <p:nvPr/>
        </p:nvSpPr>
        <p:spPr>
          <a:xfrm>
            <a:off x="6858000" y="3467100"/>
            <a:ext cx="428625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DAFFDE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Když na iPhonu smažeš fotku, obratem se smaže i na iCloudu. Synchronizace prostě zrcadlí tvé kroky. Skutečná záloha je nezávislá kopie stranou, na kterou se běžně nesahá.</a:t>
            </a:r>
            <a:endParaRPr/>
          </a:p>
        </p:txBody>
      </p:sp>
      <p:pic>
        <p:nvPicPr>
          <p:cNvPr descr="image.png" id="211" name="Google Shape;211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7750" y="3028950"/>
            <a:ext cx="333375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2" name="Google Shape;212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58000" y="3028950"/>
            <a:ext cx="266700" cy="26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17" name="Google Shape;217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3"/>
          <p:cNvSpPr txBox="1"/>
          <p:nvPr/>
        </p:nvSpPr>
        <p:spPr>
          <a:xfrm>
            <a:off x="571500" y="571500"/>
            <a:ext cx="1160145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125" u="none" cap="none" strike="noStrik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Tvůj úkol na </a:t>
            </a:r>
            <a:r>
              <a:rPr b="1" i="0" lang="en-US" sz="4125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dnešní večer</a:t>
            </a:r>
            <a:endParaRPr/>
          </a:p>
        </p:txBody>
      </p:sp>
      <p:sp>
        <p:nvSpPr>
          <p:cNvPr id="219" name="Google Shape;219;p23"/>
          <p:cNvSpPr txBox="1"/>
          <p:nvPr/>
        </p:nvSpPr>
        <p:spPr>
          <a:xfrm>
            <a:off x="1905000" y="2333625"/>
            <a:ext cx="8953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Koukni do mobilu:</a:t>
            </a:r>
            <a:r>
              <a:rPr b="0" i="0" lang="en-US" sz="1800" u="none" cap="none" strike="noStrike">
                <a:solidFill>
                  <a:srgbClr val="DAFFDE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 Zkontroluj, jestli se ti fotky vůbec automaticky ukládají na Cloud.</a:t>
            </a:r>
            <a:endParaRPr/>
          </a:p>
        </p:txBody>
      </p:sp>
      <p:sp>
        <p:nvSpPr>
          <p:cNvPr id="220" name="Google Shape;220;p23"/>
          <p:cNvSpPr txBox="1"/>
          <p:nvPr/>
        </p:nvSpPr>
        <p:spPr>
          <a:xfrm>
            <a:off x="1905000" y="2962275"/>
            <a:ext cx="8953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Zachraň memíčka:</a:t>
            </a:r>
            <a:r>
              <a:rPr b="0" i="0" lang="en-US" sz="1800" u="none" cap="none" strike="noStrike">
                <a:solidFill>
                  <a:srgbClr val="DAFFDE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 Zapni si v nastavení WhatsAppu pravidelné zálohování chatů.</a:t>
            </a:r>
            <a:endParaRPr/>
          </a:p>
        </p:txBody>
      </p:sp>
      <p:sp>
        <p:nvSpPr>
          <p:cNvPr id="221" name="Google Shape;221;p23"/>
          <p:cNvSpPr txBox="1"/>
          <p:nvPr/>
        </p:nvSpPr>
        <p:spPr>
          <a:xfrm>
            <a:off x="1905000" y="3590925"/>
            <a:ext cx="89535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Pojisti si školu:</a:t>
            </a:r>
            <a:r>
              <a:rPr b="0" i="0" lang="en-US" sz="1800" u="none" cap="none" strike="noStrike">
                <a:solidFill>
                  <a:srgbClr val="DAFFDE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 Svoji aktuálně rozepsanou seminárku nebo ročníkovku si ulož hned teď ještě někam jinam (třeba pošli sám sobě na mail).</a:t>
            </a:r>
            <a:endParaRPr/>
          </a:p>
        </p:txBody>
      </p:sp>
      <p:sp>
        <p:nvSpPr>
          <p:cNvPr id="222" name="Google Shape;222;p23"/>
          <p:cNvSpPr txBox="1"/>
          <p:nvPr/>
        </p:nvSpPr>
        <p:spPr>
          <a:xfrm>
            <a:off x="1905000" y="4562475"/>
            <a:ext cx="89535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Bonus pro experty:</a:t>
            </a:r>
            <a:r>
              <a:rPr b="0" i="0" lang="en-US" sz="1800" u="none" cap="none" strike="noStrike">
                <a:solidFill>
                  <a:srgbClr val="DAFFDE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 Zkus najít na svém PC funkci pro automatickou zálohu celého systému.</a:t>
            </a:r>
            <a:endParaRPr/>
          </a:p>
        </p:txBody>
      </p:sp>
      <p:pic>
        <p:nvPicPr>
          <p:cNvPr descr="image.png" id="223" name="Google Shape;223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33500" y="2343150"/>
            <a:ext cx="266700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4" name="Google Shape;224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33500" y="2971800"/>
            <a:ext cx="266700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5" name="Google Shape;225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33500" y="3600450"/>
            <a:ext cx="266700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6" name="Google Shape;226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33500" y="4572000"/>
            <a:ext cx="266700" cy="32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jako obrázek" id="91" name="Google Shape;9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6" name="Google Shape;9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7" name="Google Shape;97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119312"/>
            <a:ext cx="3492549" cy="3629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8" name="Google Shape;98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799" y="2119312"/>
            <a:ext cx="3492549" cy="3629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9" name="Google Shape;99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8099" y="2119312"/>
            <a:ext cx="3492549" cy="362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5"/>
          <p:cNvSpPr txBox="1"/>
          <p:nvPr/>
        </p:nvSpPr>
        <p:spPr>
          <a:xfrm>
            <a:off x="571500" y="571500"/>
            <a:ext cx="1160145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125" u="none" cap="none" strike="noStrik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Šifrování: Tvoje digitální </a:t>
            </a:r>
            <a:r>
              <a:rPr b="1" i="0" lang="en-US" sz="4125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neviditelnost</a:t>
            </a:r>
            <a:endParaRPr/>
          </a:p>
        </p:txBody>
      </p:sp>
      <p:pic>
        <p:nvPicPr>
          <p:cNvPr descr="image.png" id="101" name="Google Shape;101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936700" y="2500312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5"/>
          <p:cNvSpPr txBox="1"/>
          <p:nvPr/>
        </p:nvSpPr>
        <p:spPr>
          <a:xfrm>
            <a:off x="1747629" y="3500437"/>
            <a:ext cx="1140142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Co to je?</a:t>
            </a:r>
            <a:endParaRPr/>
          </a:p>
        </p:txBody>
      </p:sp>
      <p:sp>
        <p:nvSpPr>
          <p:cNvPr id="103" name="Google Shape;103;p15"/>
          <p:cNvSpPr txBox="1"/>
          <p:nvPr/>
        </p:nvSpPr>
        <p:spPr>
          <a:xfrm>
            <a:off x="857250" y="3967162"/>
            <a:ext cx="2921049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DAFFDE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Matematický proces, který změní tvůj krásně čitelný text nebo fotku na naprostý "rozsypaný čaj".</a:t>
            </a:r>
            <a:endParaRPr/>
          </a:p>
        </p:txBody>
      </p:sp>
      <p:pic>
        <p:nvPicPr>
          <p:cNvPr descr="image.png" id="104" name="Google Shape;104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715000" y="2500312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5"/>
          <p:cNvSpPr txBox="1"/>
          <p:nvPr/>
        </p:nvSpPr>
        <p:spPr>
          <a:xfrm>
            <a:off x="5115877" y="3500437"/>
            <a:ext cx="1960245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Jak to funguje?</a:t>
            </a:r>
            <a:endParaRPr/>
          </a:p>
        </p:txBody>
      </p:sp>
      <p:sp>
        <p:nvSpPr>
          <p:cNvPr id="106" name="Google Shape;106;p15"/>
          <p:cNvSpPr txBox="1"/>
          <p:nvPr/>
        </p:nvSpPr>
        <p:spPr>
          <a:xfrm>
            <a:off x="4635549" y="3967162"/>
            <a:ext cx="2921049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DAFFDE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Je to jako digitální zamčená truhla. Bez správného odemykacího klíče (hesla) data nikdo jiný neotevře.</a:t>
            </a:r>
            <a:endParaRPr/>
          </a:p>
        </p:txBody>
      </p:sp>
      <p:pic>
        <p:nvPicPr>
          <p:cNvPr descr="image.png" id="107" name="Google Shape;107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493299" y="2500312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5"/>
          <p:cNvSpPr txBox="1"/>
          <p:nvPr/>
        </p:nvSpPr>
        <p:spPr>
          <a:xfrm>
            <a:off x="9039195" y="3500437"/>
            <a:ext cx="1670208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Proč to řešit?</a:t>
            </a:r>
            <a:endParaRPr/>
          </a:p>
        </p:txBody>
      </p:sp>
      <p:sp>
        <p:nvSpPr>
          <p:cNvPr id="109" name="Google Shape;109;p15"/>
          <p:cNvSpPr txBox="1"/>
          <p:nvPr/>
        </p:nvSpPr>
        <p:spPr>
          <a:xfrm>
            <a:off x="8413849" y="3967162"/>
            <a:ext cx="2921049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DAFFDE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Kdyby ti někdo fyzicky ukradl disk nebo zachytil tvé zprávy na Wi-Fi, uvidí jen bezcenné nesmysly.</a:t>
            </a:r>
            <a:endParaRPr/>
          </a:p>
        </p:txBody>
      </p:sp>
      <p:pic>
        <p:nvPicPr>
          <p:cNvPr descr="image.png" id="110" name="Google Shape;110;p1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203400" y="2728912"/>
            <a:ext cx="228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1" name="Google Shape;111;p1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962650" y="2728912"/>
            <a:ext cx="2667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2" name="Google Shape;112;p1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9683799" y="2728912"/>
            <a:ext cx="381000" cy="30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7" name="Google Shape;11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8" name="Google Shape;11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581150"/>
            <a:ext cx="5238750" cy="4705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9" name="Google Shape;119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0" y="1581150"/>
            <a:ext cx="5238750" cy="470535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6"/>
          <p:cNvSpPr txBox="1"/>
          <p:nvPr/>
        </p:nvSpPr>
        <p:spPr>
          <a:xfrm>
            <a:off x="571500" y="571500"/>
            <a:ext cx="1160145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125" u="none" cap="none" strike="noStrik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Kde s ním pracuješ </a:t>
            </a:r>
            <a:r>
              <a:rPr b="1" i="0" lang="en-US" sz="4125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každý den?</a:t>
            </a:r>
            <a:endParaRPr/>
          </a:p>
        </p:txBody>
      </p:sp>
      <p:sp>
        <p:nvSpPr>
          <p:cNvPr id="121" name="Google Shape;121;p16"/>
          <p:cNvSpPr txBox="1"/>
          <p:nvPr/>
        </p:nvSpPr>
        <p:spPr>
          <a:xfrm>
            <a:off x="1047750" y="3000375"/>
            <a:ext cx="4500562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3337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 Chatovací aplikace</a:t>
            </a:r>
            <a:endParaRPr/>
          </a:p>
        </p:txBody>
      </p:sp>
      <p:sp>
        <p:nvSpPr>
          <p:cNvPr id="122" name="Google Shape;122;p16"/>
          <p:cNvSpPr txBox="1"/>
          <p:nvPr/>
        </p:nvSpPr>
        <p:spPr>
          <a:xfrm>
            <a:off x="1047750" y="3467100"/>
            <a:ext cx="428625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DAFFDE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Znáš to možná jako "End-to-End" (E2EE) šifrování na WhatsAppu. Tvoji zprávu máš jen ty a tvůj kámoš. Cestou ji nikdo, dokonce ani provozovatel aplikace, nedokáže rozluštit.</a:t>
            </a:r>
            <a:endParaRPr/>
          </a:p>
        </p:txBody>
      </p:sp>
      <p:sp>
        <p:nvSpPr>
          <p:cNvPr id="123" name="Google Shape;123;p16"/>
          <p:cNvSpPr txBox="1"/>
          <p:nvPr/>
        </p:nvSpPr>
        <p:spPr>
          <a:xfrm>
            <a:off x="6858000" y="3000375"/>
            <a:ext cx="4500562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195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Bezpečný web</a:t>
            </a:r>
            <a:endParaRPr/>
          </a:p>
        </p:txBody>
      </p:sp>
      <p:sp>
        <p:nvSpPr>
          <p:cNvPr id="124" name="Google Shape;124;p16"/>
          <p:cNvSpPr txBox="1"/>
          <p:nvPr/>
        </p:nvSpPr>
        <p:spPr>
          <a:xfrm>
            <a:off x="6858000" y="3467100"/>
            <a:ext cx="428625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DAFFDE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Ten malý zámeček nahoře v prohlížeči (HTTPS). Znamená to, že tvé heslo na TikTok nebo do banky po cestě internetem nikdo nemůže snadno ukrást nebo odposlechnout.</a:t>
            </a:r>
            <a:endParaRPr/>
          </a:p>
        </p:txBody>
      </p:sp>
      <p:pic>
        <p:nvPicPr>
          <p:cNvPr descr="image.png" id="125" name="Google Shape;125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7750" y="3028950"/>
            <a:ext cx="238125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6" name="Google Shape;126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58000" y="3028950"/>
            <a:ext cx="266700" cy="26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1" name="Google Shape;13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2" name="Google Shape;132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62700" y="1143000"/>
            <a:ext cx="5257800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7"/>
          <p:cNvSpPr txBox="1"/>
          <p:nvPr/>
        </p:nvSpPr>
        <p:spPr>
          <a:xfrm>
            <a:off x="571500" y="714375"/>
            <a:ext cx="5480685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125" u="none" cap="none" strike="noStrik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Ransomware: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4125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Digitální únos</a:t>
            </a:r>
            <a:endParaRPr/>
          </a:p>
        </p:txBody>
      </p:sp>
      <p:pic>
        <p:nvPicPr>
          <p:cNvPr descr="image.png" id="134" name="Google Shape;134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1162050"/>
            <a:ext cx="5219700" cy="4533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7"/>
          <p:cNvSpPr txBox="1"/>
          <p:nvPr/>
        </p:nvSpPr>
        <p:spPr>
          <a:xfrm>
            <a:off x="1143000" y="2257425"/>
            <a:ext cx="4648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DAFFDE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Hacker se dostane do tvého PC (často přes "vtipný" odkaz v mailu nebo pirátskou hru).</a:t>
            </a:r>
            <a:endParaRPr/>
          </a:p>
        </p:txBody>
      </p:sp>
      <p:sp>
        <p:nvSpPr>
          <p:cNvPr id="136" name="Google Shape;136;p17"/>
          <p:cNvSpPr txBox="1"/>
          <p:nvPr/>
        </p:nvSpPr>
        <p:spPr>
          <a:xfrm>
            <a:off x="1143000" y="3228975"/>
            <a:ext cx="4648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DAFFDE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Tajně ti </a:t>
            </a:r>
            <a:r>
              <a:rPr b="1" i="0" lang="en-US" sz="180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zašifruje úplně všechna data</a:t>
            </a:r>
            <a:r>
              <a:rPr b="0" i="0" lang="en-US" sz="1800" u="none" cap="none" strike="noStrike">
                <a:solidFill>
                  <a:srgbClr val="DAFFDE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. Fotky, úkoly do školy, prostě všechno.</a:t>
            </a:r>
            <a:endParaRPr/>
          </a:p>
        </p:txBody>
      </p:sp>
      <p:sp>
        <p:nvSpPr>
          <p:cNvPr id="137" name="Google Shape;137;p17"/>
          <p:cNvSpPr txBox="1"/>
          <p:nvPr/>
        </p:nvSpPr>
        <p:spPr>
          <a:xfrm>
            <a:off x="1143000" y="4200525"/>
            <a:ext cx="464820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DAFFDE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 Chce zaplatit výkupné v kryptoměně (Bitcoin). Jinak ti odemykací klíč už nikdy nepošle.</a:t>
            </a:r>
            <a:endParaRPr/>
          </a:p>
        </p:txBody>
      </p:sp>
      <p:sp>
        <p:nvSpPr>
          <p:cNvPr id="138" name="Google Shape;138;p17"/>
          <p:cNvSpPr txBox="1"/>
          <p:nvPr/>
        </p:nvSpPr>
        <p:spPr>
          <a:xfrm>
            <a:off x="1143000" y="5514975"/>
            <a:ext cx="46482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DAFFDE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Co dělat? Zaplatit? </a:t>
            </a:r>
            <a:r>
              <a:rPr b="1" i="0" lang="en-US" sz="180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Rozhodně ne.</a:t>
            </a:r>
            <a:endParaRPr/>
          </a:p>
        </p:txBody>
      </p:sp>
      <p:pic>
        <p:nvPicPr>
          <p:cNvPr descr="image.png" id="139" name="Google Shape;139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2266950"/>
            <a:ext cx="266700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0" name="Google Shape;140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1500" y="3238500"/>
            <a:ext cx="266700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1" name="Google Shape;141;p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71500" y="4210050"/>
            <a:ext cx="304800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2" name="Google Shape;142;p1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71500" y="5524500"/>
            <a:ext cx="304800" cy="32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7" name="Google Shape;147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8"/>
          <p:cNvSpPr txBox="1"/>
          <p:nvPr/>
        </p:nvSpPr>
        <p:spPr>
          <a:xfrm>
            <a:off x="1876425" y="2045940"/>
            <a:ext cx="8439150" cy="2080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00" u="none" cap="none" strike="noStrik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Jediný způsob, jak se vysmát hackerovi, který ti zašifroval data, je mít aktuální zálohu.</a:t>
            </a:r>
            <a:endParaRPr/>
          </a:p>
        </p:txBody>
      </p:sp>
      <p:sp>
        <p:nvSpPr>
          <p:cNvPr id="149" name="Google Shape;149;p18"/>
          <p:cNvSpPr txBox="1"/>
          <p:nvPr/>
        </p:nvSpPr>
        <p:spPr>
          <a:xfrm>
            <a:off x="3971925" y="4507110"/>
            <a:ext cx="42481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950" u="none" cap="none" strike="noStrike">
                <a:solidFill>
                  <a:srgbClr val="DAFFDE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— Základní pravidlo kyberbezpečnosti</a:t>
            </a:r>
            <a:endParaRPr/>
          </a:p>
        </p:txBody>
      </p:sp>
      <p:sp>
        <p:nvSpPr>
          <p:cNvPr id="150" name="Google Shape;150;p18"/>
          <p:cNvSpPr txBox="1"/>
          <p:nvPr/>
        </p:nvSpPr>
        <p:spPr>
          <a:xfrm>
            <a:off x="1209675" y="2426940"/>
            <a:ext cx="33337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"</a:t>
            </a:r>
            <a:endParaRPr/>
          </a:p>
        </p:txBody>
      </p:sp>
      <p:sp>
        <p:nvSpPr>
          <p:cNvPr id="151" name="Google Shape;151;p18"/>
          <p:cNvSpPr txBox="1"/>
          <p:nvPr/>
        </p:nvSpPr>
        <p:spPr>
          <a:xfrm>
            <a:off x="10648950" y="4221364"/>
            <a:ext cx="33337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"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56" name="Google Shape;156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9"/>
          <p:cNvSpPr/>
          <p:nvPr/>
        </p:nvSpPr>
        <p:spPr>
          <a:xfrm>
            <a:off x="5524500" y="2357437"/>
            <a:ext cx="1143000" cy="5715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9"/>
          <p:cNvSpPr txBox="1"/>
          <p:nvPr/>
        </p:nvSpPr>
        <p:spPr>
          <a:xfrm>
            <a:off x="2205513" y="2795587"/>
            <a:ext cx="7780972" cy="1038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750" u="none" cap="none" strike="noStrik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Záloha = </a:t>
            </a:r>
            <a:r>
              <a:rPr b="1" i="0" lang="en-US" sz="675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Stroj času</a:t>
            </a:r>
            <a:endParaRPr/>
          </a:p>
        </p:txBody>
      </p:sp>
      <p:sp>
        <p:nvSpPr>
          <p:cNvPr id="159" name="Google Shape;159;p19"/>
          <p:cNvSpPr txBox="1"/>
          <p:nvPr/>
        </p:nvSpPr>
        <p:spPr>
          <a:xfrm>
            <a:off x="1809750" y="4024312"/>
            <a:ext cx="85725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50" u="none" cap="none" strike="noStrike">
                <a:solidFill>
                  <a:srgbClr val="DAFFDE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Záloha není přesouvání souborů jinam. Je to vytvoření </a:t>
            </a:r>
            <a:r>
              <a:rPr b="1" i="0" lang="en-US" sz="225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KOPIE</a:t>
            </a:r>
            <a:r>
              <a:rPr b="0" i="0" lang="en-US" sz="2250" u="none" cap="none" strike="noStrike">
                <a:solidFill>
                  <a:srgbClr val="DAFFDE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 tvých dat, která leží v bezpečí zcela nezávisle na originálu.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64" name="Google Shape;16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5" name="Google Shape;165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119312"/>
            <a:ext cx="3492549" cy="3629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6" name="Google Shape;166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799" y="2119312"/>
            <a:ext cx="3492549" cy="3629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7" name="Google Shape;167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8099" y="2119312"/>
            <a:ext cx="3492549" cy="362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0"/>
          <p:cNvSpPr txBox="1"/>
          <p:nvPr/>
        </p:nvSpPr>
        <p:spPr>
          <a:xfrm>
            <a:off x="571500" y="571500"/>
            <a:ext cx="1160145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125" u="none" cap="none" strike="noStrik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Zlaté pravidlo zálohování </a:t>
            </a:r>
            <a:r>
              <a:rPr b="1" i="0" lang="en-US" sz="4125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3-2-1</a:t>
            </a:r>
            <a:endParaRPr/>
          </a:p>
        </p:txBody>
      </p:sp>
      <p:sp>
        <p:nvSpPr>
          <p:cNvPr id="169" name="Google Shape;169;p20"/>
          <p:cNvSpPr txBox="1"/>
          <p:nvPr/>
        </p:nvSpPr>
        <p:spPr>
          <a:xfrm>
            <a:off x="1936700" y="2500312"/>
            <a:ext cx="762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3</a:t>
            </a:r>
            <a:endParaRPr/>
          </a:p>
        </p:txBody>
      </p:sp>
      <p:sp>
        <p:nvSpPr>
          <p:cNvPr id="170" name="Google Shape;170;p20"/>
          <p:cNvSpPr txBox="1"/>
          <p:nvPr/>
        </p:nvSpPr>
        <p:spPr>
          <a:xfrm>
            <a:off x="1967656" y="3500437"/>
            <a:ext cx="700087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Kopie</a:t>
            </a:r>
            <a:endParaRPr/>
          </a:p>
        </p:txBody>
      </p:sp>
      <p:sp>
        <p:nvSpPr>
          <p:cNvPr id="171" name="Google Shape;171;p20"/>
          <p:cNvSpPr txBox="1"/>
          <p:nvPr/>
        </p:nvSpPr>
        <p:spPr>
          <a:xfrm>
            <a:off x="857250" y="3967162"/>
            <a:ext cx="2921049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DAFFDE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Měj vždy </a:t>
            </a:r>
            <a:r>
              <a:rPr b="1" i="0" lang="en-US" sz="165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tři</a:t>
            </a:r>
            <a:r>
              <a:rPr b="0" i="0" lang="en-US" sz="1650" u="none" cap="none" strike="noStrike">
                <a:solidFill>
                  <a:srgbClr val="DAFFDE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 kopie svých nejdůležitějších dat (to znamená 1 originál a k němu 2 zálohy).</a:t>
            </a:r>
            <a:endParaRPr/>
          </a:p>
        </p:txBody>
      </p:sp>
      <p:sp>
        <p:nvSpPr>
          <p:cNvPr id="172" name="Google Shape;172;p20"/>
          <p:cNvSpPr txBox="1"/>
          <p:nvPr/>
        </p:nvSpPr>
        <p:spPr>
          <a:xfrm>
            <a:off x="5715000" y="2500312"/>
            <a:ext cx="762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2</a:t>
            </a:r>
            <a:endParaRPr/>
          </a:p>
        </p:txBody>
      </p:sp>
      <p:sp>
        <p:nvSpPr>
          <p:cNvPr id="173" name="Google Shape;173;p20"/>
          <p:cNvSpPr txBox="1"/>
          <p:nvPr/>
        </p:nvSpPr>
        <p:spPr>
          <a:xfrm>
            <a:off x="5255895" y="3500437"/>
            <a:ext cx="1680210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Různá média</a:t>
            </a:r>
            <a:endParaRPr/>
          </a:p>
        </p:txBody>
      </p:sp>
      <p:sp>
        <p:nvSpPr>
          <p:cNvPr id="174" name="Google Shape;174;p20"/>
          <p:cNvSpPr txBox="1"/>
          <p:nvPr/>
        </p:nvSpPr>
        <p:spPr>
          <a:xfrm>
            <a:off x="4635549" y="3967162"/>
            <a:ext cx="2921049" cy="942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DAFFDE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Ulož je na </a:t>
            </a:r>
            <a:r>
              <a:rPr b="1" i="0" lang="en-US" sz="165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dvě</a:t>
            </a:r>
            <a:r>
              <a:rPr b="0" i="0" lang="en-US" sz="1650" u="none" cap="none" strike="noStrike">
                <a:solidFill>
                  <a:srgbClr val="DAFFDE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 různá úložná média (např. tvůj notebook a externí disk v šuplíku).</a:t>
            </a:r>
            <a:endParaRPr/>
          </a:p>
        </p:txBody>
      </p:sp>
      <p:sp>
        <p:nvSpPr>
          <p:cNvPr id="175" name="Google Shape;175;p20"/>
          <p:cNvSpPr txBox="1"/>
          <p:nvPr/>
        </p:nvSpPr>
        <p:spPr>
          <a:xfrm>
            <a:off x="9493299" y="2500312"/>
            <a:ext cx="762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1</a:t>
            </a:r>
            <a:endParaRPr/>
          </a:p>
        </p:txBody>
      </p:sp>
      <p:sp>
        <p:nvSpPr>
          <p:cNvPr id="176" name="Google Shape;176;p20"/>
          <p:cNvSpPr txBox="1"/>
          <p:nvPr/>
        </p:nvSpPr>
        <p:spPr>
          <a:xfrm>
            <a:off x="9029193" y="3500437"/>
            <a:ext cx="1690211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Mimo domov</a:t>
            </a:r>
            <a:endParaRPr/>
          </a:p>
        </p:txBody>
      </p:sp>
      <p:sp>
        <p:nvSpPr>
          <p:cNvPr id="177" name="Google Shape;177;p20"/>
          <p:cNvSpPr txBox="1"/>
          <p:nvPr/>
        </p:nvSpPr>
        <p:spPr>
          <a:xfrm>
            <a:off x="8413849" y="3967162"/>
            <a:ext cx="2921049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Jedna</a:t>
            </a:r>
            <a:r>
              <a:rPr b="0" i="0" lang="en-US" sz="1650" u="none" cap="none" strike="noStrike">
                <a:solidFill>
                  <a:srgbClr val="DAFFDE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 záloha musí být úplně jinde (např. na Cloudu), pro případ krádeže batohu nebo požáru.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82" name="Google Shape;182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3" name="Google Shape;183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452562"/>
            <a:ext cx="3492549" cy="4962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4" name="Google Shape;184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799" y="1452562"/>
            <a:ext cx="3492549" cy="4962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5" name="Google Shape;185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8099" y="1452562"/>
            <a:ext cx="3492549" cy="4962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6" name="Google Shape;186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09625" y="1690687"/>
            <a:ext cx="3016299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7" name="Google Shape;187;p2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587924" y="1690687"/>
            <a:ext cx="3016299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8" name="Google Shape;188;p2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366224" y="1690687"/>
            <a:ext cx="3016299" cy="2381250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1"/>
          <p:cNvSpPr txBox="1"/>
          <p:nvPr/>
        </p:nvSpPr>
        <p:spPr>
          <a:xfrm>
            <a:off x="571500" y="442912"/>
            <a:ext cx="1160145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125" u="none" cap="none" strike="noStrik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Kam svá data </a:t>
            </a:r>
            <a:r>
              <a:rPr b="1" i="0" lang="en-US" sz="4125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schovat?</a:t>
            </a:r>
            <a:endParaRPr/>
          </a:p>
        </p:txBody>
      </p:sp>
      <p:sp>
        <p:nvSpPr>
          <p:cNvPr id="190" name="Google Shape;190;p21"/>
          <p:cNvSpPr txBox="1"/>
          <p:nvPr/>
        </p:nvSpPr>
        <p:spPr>
          <a:xfrm>
            <a:off x="734217" y="4310062"/>
            <a:ext cx="3167114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Externí disk</a:t>
            </a:r>
            <a:endParaRPr/>
          </a:p>
        </p:txBody>
      </p:sp>
      <p:sp>
        <p:nvSpPr>
          <p:cNvPr id="191" name="Google Shape;191;p21"/>
          <p:cNvSpPr txBox="1"/>
          <p:nvPr/>
        </p:nvSpPr>
        <p:spPr>
          <a:xfrm>
            <a:off x="809625" y="4776787"/>
            <a:ext cx="3016299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DAFFDE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Super na obrovské věci jako jsou celé filmy nebo kompletní záloha notebooku. Hlavně ho nenos v batohu s tím notebookem!</a:t>
            </a:r>
            <a:endParaRPr/>
          </a:p>
        </p:txBody>
      </p:sp>
      <p:sp>
        <p:nvSpPr>
          <p:cNvPr id="192" name="Google Shape;192;p21"/>
          <p:cNvSpPr txBox="1"/>
          <p:nvPr/>
        </p:nvSpPr>
        <p:spPr>
          <a:xfrm>
            <a:off x="4512517" y="4310062"/>
            <a:ext cx="3167114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Cloudové služby</a:t>
            </a:r>
            <a:endParaRPr/>
          </a:p>
        </p:txBody>
      </p:sp>
      <p:sp>
        <p:nvSpPr>
          <p:cNvPr id="193" name="Google Shape;193;p21"/>
          <p:cNvSpPr txBox="1"/>
          <p:nvPr/>
        </p:nvSpPr>
        <p:spPr>
          <a:xfrm>
            <a:off x="4587924" y="4776787"/>
            <a:ext cx="3016299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DAFFDE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Google Drive, OneDrive, iCloud. Automatické, přežijí vše a dostaneš se k nim odkudkoliv. Ideální pro školu a fotky.</a:t>
            </a:r>
            <a:endParaRPr/>
          </a:p>
        </p:txBody>
      </p:sp>
      <p:sp>
        <p:nvSpPr>
          <p:cNvPr id="194" name="Google Shape;194;p21"/>
          <p:cNvSpPr txBox="1"/>
          <p:nvPr/>
        </p:nvSpPr>
        <p:spPr>
          <a:xfrm>
            <a:off x="8290816" y="4310062"/>
            <a:ext cx="3167114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USB Flash disk</a:t>
            </a:r>
            <a:endParaRPr/>
          </a:p>
        </p:txBody>
      </p:sp>
      <p:sp>
        <p:nvSpPr>
          <p:cNvPr id="195" name="Google Shape;195;p21"/>
          <p:cNvSpPr txBox="1"/>
          <p:nvPr/>
        </p:nvSpPr>
        <p:spPr>
          <a:xfrm>
            <a:off x="8366224" y="4776787"/>
            <a:ext cx="3016299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DAFFDE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Dobré pro rychlý přenos menších souborů. Ale bacha – neuvěřitelně snadno se ztratí, vyperou v pračce nebo rozbijí.</a:t>
            </a:r>
            <a:endParaRPr/>
          </a:p>
        </p:txBody>
      </p:sp>
      <p:pic>
        <p:nvPicPr>
          <p:cNvPr descr="image.png" id="196" name="Google Shape;196;p2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28675" y="1709737"/>
            <a:ext cx="2978199" cy="2343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7" name="Google Shape;197;p2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606974" y="1709737"/>
            <a:ext cx="2978199" cy="2343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8" name="Google Shape;198;p2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385274" y="1709737"/>
            <a:ext cx="2978199" cy="234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